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5" r:id="rId9"/>
    <p:sldId id="266"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9F42D-D037-420E-A7CB-DB36EED108D0}" type="datetimeFigureOut">
              <a:rPr lang="en-GB" smtClean="0"/>
              <a:t>13/02/2024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32788-579F-47C8-B3E6-B7726D863A56}" type="slidenum">
              <a:rPr lang="en-GB" smtClean="0"/>
              <a:t>‹#›</a:t>
            </a:fld>
            <a:endParaRPr lang="en-GB"/>
          </a:p>
        </p:txBody>
      </p:sp>
    </p:spTree>
    <p:extLst>
      <p:ext uri="{BB962C8B-B14F-4D97-AF65-F5344CB8AC3E}">
        <p14:creationId xmlns:p14="http://schemas.microsoft.com/office/powerpoint/2010/main" val="97327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732788-579F-47C8-B3E6-B7726D863A56}" type="slidenum">
              <a:rPr lang="en-GB" smtClean="0"/>
              <a:t>2</a:t>
            </a:fld>
            <a:endParaRPr lang="en-GB"/>
          </a:p>
        </p:txBody>
      </p:sp>
    </p:spTree>
    <p:extLst>
      <p:ext uri="{BB962C8B-B14F-4D97-AF65-F5344CB8AC3E}">
        <p14:creationId xmlns:p14="http://schemas.microsoft.com/office/powerpoint/2010/main" val="242282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732788-579F-47C8-B3E6-B7726D863A56}" type="slidenum">
              <a:rPr lang="en-GB" smtClean="0"/>
              <a:t>3</a:t>
            </a:fld>
            <a:endParaRPr lang="en-GB"/>
          </a:p>
        </p:txBody>
      </p:sp>
    </p:spTree>
    <p:extLst>
      <p:ext uri="{BB962C8B-B14F-4D97-AF65-F5344CB8AC3E}">
        <p14:creationId xmlns:p14="http://schemas.microsoft.com/office/powerpoint/2010/main" val="377959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AB9E-8ABC-471E-BEC0-371F7636F4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EE4BFEF-F02E-4AA1-B7A5-EF42FF99D8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9FAB8E-A862-4313-ADDC-CF070CA063A0}"/>
              </a:ext>
            </a:extLst>
          </p:cNvPr>
          <p:cNvSpPr>
            <a:spLocks noGrp="1"/>
          </p:cNvSpPr>
          <p:nvPr>
            <p:ph type="dt" sz="half" idx="10"/>
          </p:nvPr>
        </p:nvSpPr>
        <p:spPr/>
        <p:txBody>
          <a:bodyPr/>
          <a:lstStyle/>
          <a:p>
            <a:fld id="{6C5ED27A-BA85-4C66-A19D-1C0267A32E45}" type="datetimeFigureOut">
              <a:rPr lang="en-GB" smtClean="0"/>
              <a:t>13/02/2024</a:t>
            </a:fld>
            <a:endParaRPr lang="en-GB"/>
          </a:p>
        </p:txBody>
      </p:sp>
      <p:sp>
        <p:nvSpPr>
          <p:cNvPr id="5" name="Footer Placeholder 4">
            <a:extLst>
              <a:ext uri="{FF2B5EF4-FFF2-40B4-BE49-F238E27FC236}">
                <a16:creationId xmlns:a16="http://schemas.microsoft.com/office/drawing/2014/main" id="{7967308A-6E41-418D-B0BF-6B7BAB88B0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F7EA5D-DEDE-4686-97D6-5949CD5394D1}"/>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8281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9AFB-2C76-4385-879C-2CDCAD4F6F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63F02B-C22E-43FC-B268-D41D42F85C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4C671A-CD4A-437F-B74A-ED290FC72BDA}"/>
              </a:ext>
            </a:extLst>
          </p:cNvPr>
          <p:cNvSpPr>
            <a:spLocks noGrp="1"/>
          </p:cNvSpPr>
          <p:nvPr>
            <p:ph type="dt" sz="half" idx="10"/>
          </p:nvPr>
        </p:nvSpPr>
        <p:spPr/>
        <p:txBody>
          <a:bodyPr/>
          <a:lstStyle/>
          <a:p>
            <a:fld id="{6C5ED27A-BA85-4C66-A19D-1C0267A32E45}" type="datetimeFigureOut">
              <a:rPr lang="en-GB" smtClean="0"/>
              <a:t>13/02/2024</a:t>
            </a:fld>
            <a:endParaRPr lang="en-GB"/>
          </a:p>
        </p:txBody>
      </p:sp>
      <p:sp>
        <p:nvSpPr>
          <p:cNvPr id="5" name="Footer Placeholder 4">
            <a:extLst>
              <a:ext uri="{FF2B5EF4-FFF2-40B4-BE49-F238E27FC236}">
                <a16:creationId xmlns:a16="http://schemas.microsoft.com/office/drawing/2014/main" id="{61D011D8-7D50-4771-BCC2-92532FC277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C74EFD-8597-4022-A61E-2204FCC436DB}"/>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369978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83196-91B2-49A3-A2D9-1136855A7B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46741A-6E92-40FF-8724-D7EA2CDAC1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ED8CFD-1503-4916-8988-EADC0F83303A}"/>
              </a:ext>
            </a:extLst>
          </p:cNvPr>
          <p:cNvSpPr>
            <a:spLocks noGrp="1"/>
          </p:cNvSpPr>
          <p:nvPr>
            <p:ph type="dt" sz="half" idx="10"/>
          </p:nvPr>
        </p:nvSpPr>
        <p:spPr/>
        <p:txBody>
          <a:bodyPr/>
          <a:lstStyle/>
          <a:p>
            <a:fld id="{6C5ED27A-BA85-4C66-A19D-1C0267A32E45}" type="datetimeFigureOut">
              <a:rPr lang="en-GB" smtClean="0"/>
              <a:t>13/02/2024</a:t>
            </a:fld>
            <a:endParaRPr lang="en-GB"/>
          </a:p>
        </p:txBody>
      </p:sp>
      <p:sp>
        <p:nvSpPr>
          <p:cNvPr id="5" name="Footer Placeholder 4">
            <a:extLst>
              <a:ext uri="{FF2B5EF4-FFF2-40B4-BE49-F238E27FC236}">
                <a16:creationId xmlns:a16="http://schemas.microsoft.com/office/drawing/2014/main" id="{F6ED3770-1E18-4E6C-A275-A0A1FDCEC7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C8AAC1-4C50-4A78-8F74-11DBE9FD9291}"/>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357317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2646-4729-448D-B865-C60FC1AFBC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C797DF-C468-4CA8-9BCC-29D2379130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71C698-CE58-4CE1-89B7-7F7956E78796}"/>
              </a:ext>
            </a:extLst>
          </p:cNvPr>
          <p:cNvSpPr>
            <a:spLocks noGrp="1"/>
          </p:cNvSpPr>
          <p:nvPr>
            <p:ph type="dt" sz="half" idx="10"/>
          </p:nvPr>
        </p:nvSpPr>
        <p:spPr/>
        <p:txBody>
          <a:bodyPr/>
          <a:lstStyle/>
          <a:p>
            <a:fld id="{6C5ED27A-BA85-4C66-A19D-1C0267A32E45}" type="datetimeFigureOut">
              <a:rPr lang="en-GB" smtClean="0"/>
              <a:t>13/02/2024</a:t>
            </a:fld>
            <a:endParaRPr lang="en-GB"/>
          </a:p>
        </p:txBody>
      </p:sp>
      <p:sp>
        <p:nvSpPr>
          <p:cNvPr id="5" name="Footer Placeholder 4">
            <a:extLst>
              <a:ext uri="{FF2B5EF4-FFF2-40B4-BE49-F238E27FC236}">
                <a16:creationId xmlns:a16="http://schemas.microsoft.com/office/drawing/2014/main" id="{DDD74FEF-5285-478E-BFDA-B8204B7A36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0A7343-A83D-4E47-9A61-C57183C967B7}"/>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17705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9A7AD-B9FC-4EFE-A20B-9E43E1F7E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B35D2B-4E5F-4654-9686-CF3E8120D6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C82D01-DC13-401A-9BE9-CC3FAFEC7914}"/>
              </a:ext>
            </a:extLst>
          </p:cNvPr>
          <p:cNvSpPr>
            <a:spLocks noGrp="1"/>
          </p:cNvSpPr>
          <p:nvPr>
            <p:ph type="dt" sz="half" idx="10"/>
          </p:nvPr>
        </p:nvSpPr>
        <p:spPr/>
        <p:txBody>
          <a:bodyPr/>
          <a:lstStyle/>
          <a:p>
            <a:fld id="{6C5ED27A-BA85-4C66-A19D-1C0267A32E45}" type="datetimeFigureOut">
              <a:rPr lang="en-GB" smtClean="0"/>
              <a:t>13/02/2024</a:t>
            </a:fld>
            <a:endParaRPr lang="en-GB"/>
          </a:p>
        </p:txBody>
      </p:sp>
      <p:sp>
        <p:nvSpPr>
          <p:cNvPr id="5" name="Footer Placeholder 4">
            <a:extLst>
              <a:ext uri="{FF2B5EF4-FFF2-40B4-BE49-F238E27FC236}">
                <a16:creationId xmlns:a16="http://schemas.microsoft.com/office/drawing/2014/main" id="{16156D82-9923-4A63-B354-0BD98F28A1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A225B3-D061-4E3F-A6B6-C72AD983B65B}"/>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129407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E32F7-B2D6-4AB5-BD63-5339D92BDA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407BEB-63B9-4773-9BC5-32BBEF7ED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79DE7C-96A0-4DB7-B760-7D4B098F18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FEDA0C-FE21-4EF0-95CF-3D76A4B8B958}"/>
              </a:ext>
            </a:extLst>
          </p:cNvPr>
          <p:cNvSpPr>
            <a:spLocks noGrp="1"/>
          </p:cNvSpPr>
          <p:nvPr>
            <p:ph type="dt" sz="half" idx="10"/>
          </p:nvPr>
        </p:nvSpPr>
        <p:spPr/>
        <p:txBody>
          <a:bodyPr/>
          <a:lstStyle/>
          <a:p>
            <a:fld id="{6C5ED27A-BA85-4C66-A19D-1C0267A32E45}" type="datetimeFigureOut">
              <a:rPr lang="en-GB" smtClean="0"/>
              <a:t>13/02/2024</a:t>
            </a:fld>
            <a:endParaRPr lang="en-GB"/>
          </a:p>
        </p:txBody>
      </p:sp>
      <p:sp>
        <p:nvSpPr>
          <p:cNvPr id="6" name="Footer Placeholder 5">
            <a:extLst>
              <a:ext uri="{FF2B5EF4-FFF2-40B4-BE49-F238E27FC236}">
                <a16:creationId xmlns:a16="http://schemas.microsoft.com/office/drawing/2014/main" id="{76A11627-33FF-47B7-A27E-1AB32F9AFC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D31F96-1CE6-4D40-8797-2E7AE2F785DA}"/>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36482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CD89E-87B4-4581-8CDD-C17BB25A30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FC9A17-624C-45EB-9D6B-FFAC6FD050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807242-F69A-4F61-9739-1C7DF5E79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C01907-BBE6-4402-92D0-6927F5640B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4A2DE7-07AD-4E60-B078-9D60C72F8E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F7623D-7115-4A21-89A1-C94B35FEEB49}"/>
              </a:ext>
            </a:extLst>
          </p:cNvPr>
          <p:cNvSpPr>
            <a:spLocks noGrp="1"/>
          </p:cNvSpPr>
          <p:nvPr>
            <p:ph type="dt" sz="half" idx="10"/>
          </p:nvPr>
        </p:nvSpPr>
        <p:spPr/>
        <p:txBody>
          <a:bodyPr/>
          <a:lstStyle/>
          <a:p>
            <a:fld id="{6C5ED27A-BA85-4C66-A19D-1C0267A32E45}" type="datetimeFigureOut">
              <a:rPr lang="en-GB" smtClean="0"/>
              <a:t>13/02/2024</a:t>
            </a:fld>
            <a:endParaRPr lang="en-GB"/>
          </a:p>
        </p:txBody>
      </p:sp>
      <p:sp>
        <p:nvSpPr>
          <p:cNvPr id="8" name="Footer Placeholder 7">
            <a:extLst>
              <a:ext uri="{FF2B5EF4-FFF2-40B4-BE49-F238E27FC236}">
                <a16:creationId xmlns:a16="http://schemas.microsoft.com/office/drawing/2014/main" id="{A6333468-B417-43EB-9EDC-7D79A5410F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5A29F2-B997-4A43-8CE3-8C22C0F40674}"/>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62382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D1FF1-5DA4-4AB2-8871-6A5CD9D6E5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A5976B-0911-4335-9C97-65EE47DCF9D6}"/>
              </a:ext>
            </a:extLst>
          </p:cNvPr>
          <p:cNvSpPr>
            <a:spLocks noGrp="1"/>
          </p:cNvSpPr>
          <p:nvPr>
            <p:ph type="dt" sz="half" idx="10"/>
          </p:nvPr>
        </p:nvSpPr>
        <p:spPr/>
        <p:txBody>
          <a:bodyPr/>
          <a:lstStyle/>
          <a:p>
            <a:fld id="{6C5ED27A-BA85-4C66-A19D-1C0267A32E45}" type="datetimeFigureOut">
              <a:rPr lang="en-GB" smtClean="0"/>
              <a:t>13/02/2024</a:t>
            </a:fld>
            <a:endParaRPr lang="en-GB"/>
          </a:p>
        </p:txBody>
      </p:sp>
      <p:sp>
        <p:nvSpPr>
          <p:cNvPr id="4" name="Footer Placeholder 3">
            <a:extLst>
              <a:ext uri="{FF2B5EF4-FFF2-40B4-BE49-F238E27FC236}">
                <a16:creationId xmlns:a16="http://schemas.microsoft.com/office/drawing/2014/main" id="{F22092AD-C755-4E8D-928A-05CD7C5CE5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59C28F-C16E-4FE4-9580-C4B794CF82F4}"/>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204530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13CED-6746-423F-8C33-9B6DF186F700}"/>
              </a:ext>
            </a:extLst>
          </p:cNvPr>
          <p:cNvSpPr>
            <a:spLocks noGrp="1"/>
          </p:cNvSpPr>
          <p:nvPr>
            <p:ph type="dt" sz="half" idx="10"/>
          </p:nvPr>
        </p:nvSpPr>
        <p:spPr/>
        <p:txBody>
          <a:bodyPr/>
          <a:lstStyle/>
          <a:p>
            <a:fld id="{6C5ED27A-BA85-4C66-A19D-1C0267A32E45}" type="datetimeFigureOut">
              <a:rPr lang="en-GB" smtClean="0"/>
              <a:t>13/02/2024</a:t>
            </a:fld>
            <a:endParaRPr lang="en-GB"/>
          </a:p>
        </p:txBody>
      </p:sp>
      <p:sp>
        <p:nvSpPr>
          <p:cNvPr id="3" name="Footer Placeholder 2">
            <a:extLst>
              <a:ext uri="{FF2B5EF4-FFF2-40B4-BE49-F238E27FC236}">
                <a16:creationId xmlns:a16="http://schemas.microsoft.com/office/drawing/2014/main" id="{E676F190-2BCF-431B-B7F1-CE35C4F6774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D99776-E2B8-43F0-AD23-EEA31062328E}"/>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2196775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7924-3FDB-4EE0-BD24-C97FDA8FBD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2F5E4C-4D09-4F15-B14B-B23AD6DCD4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474118C-CCF8-4F1A-B367-B078CBCDD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52FD60-08E4-4086-BFF9-B6074EAE14A7}"/>
              </a:ext>
            </a:extLst>
          </p:cNvPr>
          <p:cNvSpPr>
            <a:spLocks noGrp="1"/>
          </p:cNvSpPr>
          <p:nvPr>
            <p:ph type="dt" sz="half" idx="10"/>
          </p:nvPr>
        </p:nvSpPr>
        <p:spPr/>
        <p:txBody>
          <a:bodyPr/>
          <a:lstStyle/>
          <a:p>
            <a:fld id="{6C5ED27A-BA85-4C66-A19D-1C0267A32E45}" type="datetimeFigureOut">
              <a:rPr lang="en-GB" smtClean="0"/>
              <a:t>13/02/2024</a:t>
            </a:fld>
            <a:endParaRPr lang="en-GB"/>
          </a:p>
        </p:txBody>
      </p:sp>
      <p:sp>
        <p:nvSpPr>
          <p:cNvPr id="6" name="Footer Placeholder 5">
            <a:extLst>
              <a:ext uri="{FF2B5EF4-FFF2-40B4-BE49-F238E27FC236}">
                <a16:creationId xmlns:a16="http://schemas.microsoft.com/office/drawing/2014/main" id="{BCED6C4A-32AC-4BCE-998E-EA7B32819B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9821C4-26DC-455D-ABDA-07B17F0C8750}"/>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414763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8E4A8-5EAD-4831-A634-993BD4F992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D30533-B811-4347-8949-DC75906E5C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6CDAB6-E2E1-43E0-BC81-1333B1FFD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80B007-DA63-4D52-9A0B-2F39F8132CA3}"/>
              </a:ext>
            </a:extLst>
          </p:cNvPr>
          <p:cNvSpPr>
            <a:spLocks noGrp="1"/>
          </p:cNvSpPr>
          <p:nvPr>
            <p:ph type="dt" sz="half" idx="10"/>
          </p:nvPr>
        </p:nvSpPr>
        <p:spPr/>
        <p:txBody>
          <a:bodyPr/>
          <a:lstStyle/>
          <a:p>
            <a:fld id="{6C5ED27A-BA85-4C66-A19D-1C0267A32E45}" type="datetimeFigureOut">
              <a:rPr lang="en-GB" smtClean="0"/>
              <a:t>13/02/2024</a:t>
            </a:fld>
            <a:endParaRPr lang="en-GB"/>
          </a:p>
        </p:txBody>
      </p:sp>
      <p:sp>
        <p:nvSpPr>
          <p:cNvPr id="6" name="Footer Placeholder 5">
            <a:extLst>
              <a:ext uri="{FF2B5EF4-FFF2-40B4-BE49-F238E27FC236}">
                <a16:creationId xmlns:a16="http://schemas.microsoft.com/office/drawing/2014/main" id="{C8A2838A-3C9D-4E54-B01F-23885B7A51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139FBC-F6ED-450C-A46E-66B07F6C7016}"/>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1569076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49F5C4-384A-45BC-92D3-B6F306E20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8EB4C3-7CBB-47C9-8C1C-9A741397C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E17A62-231F-41E7-AD64-1F3D023554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ED27A-BA85-4C66-A19D-1C0267A32E45}" type="datetimeFigureOut">
              <a:rPr lang="en-GB" smtClean="0"/>
              <a:t>13/02/2024</a:t>
            </a:fld>
            <a:endParaRPr lang="en-GB"/>
          </a:p>
        </p:txBody>
      </p:sp>
      <p:sp>
        <p:nvSpPr>
          <p:cNvPr id="5" name="Footer Placeholder 4">
            <a:extLst>
              <a:ext uri="{FF2B5EF4-FFF2-40B4-BE49-F238E27FC236}">
                <a16:creationId xmlns:a16="http://schemas.microsoft.com/office/drawing/2014/main" id="{770329DF-FDD4-4717-8B87-3C69844869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B7C20D0-3FB5-41B6-9AA1-6632562A3B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63BE-791E-4C70-9217-9138EE1B1FDF}" type="slidenum">
              <a:rPr lang="en-GB" smtClean="0"/>
              <a:t>‹#›</a:t>
            </a:fld>
            <a:endParaRPr lang="en-GB"/>
          </a:p>
        </p:txBody>
      </p:sp>
    </p:spTree>
    <p:extLst>
      <p:ext uri="{BB962C8B-B14F-4D97-AF65-F5344CB8AC3E}">
        <p14:creationId xmlns:p14="http://schemas.microsoft.com/office/powerpoint/2010/main" val="2883682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eur02.safelinks.protection.outlook.com/?url=https%3A%2F%2Fwww.betterliveshealthyfuturesbw.nhs.uk%2Flearning_resource%2Fschool-immunisation-team-bradford%2F&amp;data=04%7C01%7CJenelle.Spencer-Bennett%40bdct.nhs.uk%7C98a5cd966bfe4bd520f408d9fae6dc98%7Cf377edd1c32a465086639fc3ec794b84%7C0%7C0%7C637816691721163165%7CUnknown%7CTWFpbGZsb3d8eyJWIjoiMC4wLjAwMDAiLCJQIjoiV2luMzIiLCJBTiI6Ik1haWwiLCJXVCI6Mn0%3D%7C3000&amp;sdata=xcwV7phHTayUiRLJq%2FcFMTzarIkcEbS20HAOfDoprI8%3D&amp;reserved=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2" descr="image3">
            <a:extLst>
              <a:ext uri="{FF2B5EF4-FFF2-40B4-BE49-F238E27FC236}">
                <a16:creationId xmlns:a16="http://schemas.microsoft.com/office/drawing/2014/main" id="{99C7DFE8-66A7-47F1-824A-3D7CFCE55F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16" r="9089" b="2656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5AB51D-5DF2-4B0E-AE77-6AA467BB6AC2}"/>
              </a:ext>
            </a:extLst>
          </p:cNvPr>
          <p:cNvSpPr>
            <a:spLocks noGrp="1"/>
          </p:cNvSpPr>
          <p:nvPr>
            <p:ph type="ctrTitle"/>
          </p:nvPr>
        </p:nvSpPr>
        <p:spPr>
          <a:xfrm>
            <a:off x="477981" y="1122363"/>
            <a:ext cx="4023360" cy="3204134"/>
          </a:xfrm>
        </p:spPr>
        <p:txBody>
          <a:bodyPr anchor="b">
            <a:normAutofit/>
          </a:bodyPr>
          <a:lstStyle/>
          <a:p>
            <a:pPr algn="l"/>
            <a:r>
              <a:rPr lang="en-GB" sz="4800"/>
              <a:t>Vaccinations in school.</a:t>
            </a:r>
          </a:p>
        </p:txBody>
      </p:sp>
      <p:sp>
        <p:nvSpPr>
          <p:cNvPr id="3" name="Subtitle 2">
            <a:extLst>
              <a:ext uri="{FF2B5EF4-FFF2-40B4-BE49-F238E27FC236}">
                <a16:creationId xmlns:a16="http://schemas.microsoft.com/office/drawing/2014/main" id="{265ECF8E-E4CF-420E-8550-14158DB4EE11}"/>
              </a:ext>
            </a:extLst>
          </p:cNvPr>
          <p:cNvSpPr>
            <a:spLocks noGrp="1"/>
          </p:cNvSpPr>
          <p:nvPr>
            <p:ph type="subTitle" idx="1"/>
          </p:nvPr>
        </p:nvSpPr>
        <p:spPr>
          <a:xfrm>
            <a:off x="477980" y="4872922"/>
            <a:ext cx="4023359" cy="1208141"/>
          </a:xfrm>
        </p:spPr>
        <p:txBody>
          <a:bodyPr>
            <a:normAutofit/>
          </a:bodyPr>
          <a:lstStyle/>
          <a:p>
            <a:pPr algn="l"/>
            <a:r>
              <a:rPr lang="en-GB" sz="2000"/>
              <a:t>Bradford Immunisation Team.</a:t>
            </a:r>
          </a:p>
          <a:p>
            <a:pPr algn="l"/>
            <a:r>
              <a:rPr lang="en-GB" sz="2000"/>
              <a:t>01274 221269</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63BD73D-372D-450D-82A5-FEF36F5FE6D2}"/>
              </a:ext>
            </a:extLst>
          </p:cNvPr>
          <p:cNvSpPr txBox="1"/>
          <p:nvPr/>
        </p:nvSpPr>
        <p:spPr>
          <a:xfrm>
            <a:off x="575353" y="6047651"/>
            <a:ext cx="3030876" cy="646331"/>
          </a:xfrm>
          <a:prstGeom prst="rect">
            <a:avLst/>
          </a:prstGeom>
          <a:noFill/>
        </p:spPr>
        <p:txBody>
          <a:bodyPr wrap="square" rtlCol="0">
            <a:spAutoFit/>
          </a:bodyPr>
          <a:lstStyle/>
          <a:p>
            <a:r>
              <a:rPr lang="en-GB" dirty="0"/>
              <a:t>Madeha Safdar &amp; Amna Khan 02/2022</a:t>
            </a:r>
          </a:p>
        </p:txBody>
      </p:sp>
    </p:spTree>
    <p:extLst>
      <p:ext uri="{BB962C8B-B14F-4D97-AF65-F5344CB8AC3E}">
        <p14:creationId xmlns:p14="http://schemas.microsoft.com/office/powerpoint/2010/main" val="24257761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194BE8-4A52-4FF5-AE0E-F34D620600D2}"/>
              </a:ext>
            </a:extLst>
          </p:cNvPr>
          <p:cNvSpPr>
            <a:spLocks noGrp="1"/>
          </p:cNvSpPr>
          <p:nvPr>
            <p:ph idx="1"/>
          </p:nvPr>
        </p:nvSpPr>
        <p:spPr>
          <a:xfrm>
            <a:off x="838199" y="1825625"/>
            <a:ext cx="10519611" cy="4351338"/>
          </a:xfrm>
        </p:spPr>
        <p:txBody>
          <a:bodyPr>
            <a:normAutofit/>
          </a:bodyPr>
          <a:lstStyle/>
          <a:p>
            <a:r>
              <a:rPr lang="en-GB" dirty="0">
                <a:solidFill>
                  <a:schemeClr val="bg1"/>
                </a:solidFill>
              </a:rPr>
              <a:t>You will receive a link from school to complete an on line e-consent.</a:t>
            </a:r>
          </a:p>
          <a:p>
            <a:r>
              <a:rPr lang="en-GB" dirty="0">
                <a:solidFill>
                  <a:schemeClr val="bg1"/>
                </a:solidFill>
              </a:rPr>
              <a:t>Please complete the online consent form even if you do not want your child to have the vaccine.</a:t>
            </a:r>
          </a:p>
          <a:p>
            <a:r>
              <a:rPr lang="en-GB" dirty="0">
                <a:solidFill>
                  <a:schemeClr val="bg1"/>
                </a:solidFill>
              </a:rPr>
              <a:t>If  you have any problems completing your online consent form you can call us on </a:t>
            </a:r>
            <a:r>
              <a:rPr lang="en-GB">
                <a:solidFill>
                  <a:schemeClr val="bg1"/>
                </a:solidFill>
              </a:rPr>
              <a:t>01274 221269. </a:t>
            </a:r>
            <a:endParaRPr lang="en-GB" dirty="0">
              <a:solidFill>
                <a:schemeClr val="bg1"/>
              </a:solidFill>
            </a:endParaRPr>
          </a:p>
        </p:txBody>
      </p:sp>
      <p:sp>
        <p:nvSpPr>
          <p:cNvPr id="2" name="Title 1">
            <a:extLst>
              <a:ext uri="{FF2B5EF4-FFF2-40B4-BE49-F238E27FC236}">
                <a16:creationId xmlns:a16="http://schemas.microsoft.com/office/drawing/2014/main" id="{4D9E1ECD-A831-4D69-BD5E-0F31859BD748}"/>
              </a:ext>
            </a:extLst>
          </p:cNvPr>
          <p:cNvSpPr>
            <a:spLocks noGrp="1"/>
          </p:cNvSpPr>
          <p:nvPr>
            <p:ph type="title"/>
          </p:nvPr>
        </p:nvSpPr>
        <p:spPr>
          <a:xfrm>
            <a:off x="410967" y="485948"/>
            <a:ext cx="4078840" cy="1325563"/>
          </a:xfrm>
        </p:spPr>
        <p:txBody>
          <a:bodyPr/>
          <a:lstStyle/>
          <a:p>
            <a:r>
              <a:rPr lang="en-GB" b="1" dirty="0">
                <a:solidFill>
                  <a:schemeClr val="bg1"/>
                </a:solidFill>
              </a:rPr>
              <a:t>Giving Consent</a:t>
            </a:r>
          </a:p>
        </p:txBody>
      </p:sp>
    </p:spTree>
    <p:extLst>
      <p:ext uri="{BB962C8B-B14F-4D97-AF65-F5344CB8AC3E}">
        <p14:creationId xmlns:p14="http://schemas.microsoft.com/office/powerpoint/2010/main" val="3908254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88CE011-A102-4207-82F9-197CA8FF4E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84" r="-2" b="15383"/>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CD56C1E1-10C8-4238-A44E-A22F610E113C}"/>
              </a:ext>
            </a:extLst>
          </p:cNvPr>
          <p:cNvPicPr>
            <a:picLocks noGrp="1" noChangeAspect="1"/>
          </p:cNvPicPr>
          <p:nvPr>
            <p:ph idx="1"/>
          </p:nvPr>
        </p:nvPicPr>
        <p:blipFill rotWithShape="1">
          <a:blip r:embed="rId3"/>
          <a:srcRect l="2257" r="-2" b="-2"/>
          <a:stretch/>
        </p:blipFill>
        <p:spPr>
          <a:xfrm>
            <a:off x="7906043" y="4884780"/>
            <a:ext cx="4285957" cy="1973219"/>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37" name="Freeform: Shape 13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9" name="Freeform: Shape 13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43" name="Rectangle 14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620840FF-88A9-480A-A2D5-4F793C5C4AFE}"/>
              </a:ext>
            </a:extLst>
          </p:cNvPr>
          <p:cNvSpPr txBox="1"/>
          <p:nvPr/>
        </p:nvSpPr>
        <p:spPr>
          <a:xfrm>
            <a:off x="448056" y="1631853"/>
            <a:ext cx="5460375" cy="481115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200" dirty="0"/>
              <a:t>If you have questions or queries or need any more information, please call us on 01274 221269 where a member of our admin team will take a message and then a nurse will call you back. </a:t>
            </a:r>
          </a:p>
          <a:p>
            <a:pPr>
              <a:lnSpc>
                <a:spcPct val="90000"/>
              </a:lnSpc>
              <a:spcAft>
                <a:spcPts val="600"/>
              </a:spcAft>
            </a:pPr>
            <a:endParaRPr lang="en-US" sz="3200" dirty="0"/>
          </a:p>
          <a:p>
            <a:pPr indent="-228600">
              <a:lnSpc>
                <a:spcPct val="90000"/>
              </a:lnSpc>
              <a:spcAft>
                <a:spcPts val="600"/>
              </a:spcAft>
              <a:buFont typeface="Arial" panose="020B0604020202020204" pitchFamily="34" charset="0"/>
              <a:buChar char="•"/>
            </a:pPr>
            <a:r>
              <a:rPr lang="en-GB" sz="1800" u="sng" dirty="0">
                <a:solidFill>
                  <a:srgbClr val="0000FF"/>
                </a:solidFill>
                <a:effectLst/>
                <a:latin typeface="Calibri" panose="020F0502020204030204" pitchFamily="34" charset="0"/>
                <a:ea typeface="Calibri" panose="020F0502020204030204" pitchFamily="34" charset="0"/>
                <a:hlinkClick r:id="rId4"/>
              </a:rPr>
              <a:t>School Immunisation team - Bradford - Better Lives Healthy Futures (betterliveshealthyfuturesbw.nhs.uk)</a:t>
            </a:r>
            <a:endParaRPr lang="en-GB" sz="1800" u="sng" dirty="0">
              <a:solidFill>
                <a:srgbClr val="0000FF"/>
              </a:solidFill>
              <a:effectLst/>
              <a:latin typeface="Calibri" panose="020F0502020204030204" pitchFamily="34" charset="0"/>
              <a:ea typeface="Calibri" panose="020F0502020204030204" pitchFamily="34" charset="0"/>
            </a:endParaRPr>
          </a:p>
          <a:p>
            <a:pPr>
              <a:lnSpc>
                <a:spcPct val="90000"/>
              </a:lnSpc>
              <a:spcAft>
                <a:spcPts val="600"/>
              </a:spcAft>
            </a:pPr>
            <a:endParaRPr lang="en-GB" sz="1800" dirty="0">
              <a:effectLst/>
              <a:latin typeface="Calibri" panose="020F0502020204030204" pitchFamily="34" charset="0"/>
              <a:ea typeface="Calibri" panose="020F0502020204030204" pitchFamily="34" charset="0"/>
            </a:endParaRPr>
          </a:p>
          <a:p>
            <a:pPr indent="-228600">
              <a:lnSpc>
                <a:spcPct val="90000"/>
              </a:lnSpc>
              <a:spcAft>
                <a:spcPts val="600"/>
              </a:spcAft>
              <a:buFont typeface="Arial" panose="020B0604020202020204" pitchFamily="34" charset="0"/>
              <a:buChar char="•"/>
            </a:pPr>
            <a:endParaRPr lang="en-US" sz="3200" dirty="0"/>
          </a:p>
        </p:txBody>
      </p:sp>
      <p:sp>
        <p:nvSpPr>
          <p:cNvPr id="6" name="TextBox 5">
            <a:extLst>
              <a:ext uri="{FF2B5EF4-FFF2-40B4-BE49-F238E27FC236}">
                <a16:creationId xmlns:a16="http://schemas.microsoft.com/office/drawing/2014/main" id="{1B1281B4-8265-411F-8AF8-98A4B32D4A3C}"/>
              </a:ext>
            </a:extLst>
          </p:cNvPr>
          <p:cNvSpPr txBox="1"/>
          <p:nvPr/>
        </p:nvSpPr>
        <p:spPr>
          <a:xfrm>
            <a:off x="448056" y="681038"/>
            <a:ext cx="4893528" cy="707886"/>
          </a:xfrm>
          <a:prstGeom prst="rect">
            <a:avLst/>
          </a:prstGeom>
          <a:noFill/>
        </p:spPr>
        <p:txBody>
          <a:bodyPr wrap="square" rtlCol="0">
            <a:spAutoFit/>
          </a:bodyPr>
          <a:lstStyle/>
          <a:p>
            <a:r>
              <a:rPr lang="en-GB" sz="4000" dirty="0"/>
              <a:t>Any Questions?</a:t>
            </a:r>
          </a:p>
        </p:txBody>
      </p:sp>
    </p:spTree>
    <p:extLst>
      <p:ext uri="{BB962C8B-B14F-4D97-AF65-F5344CB8AC3E}">
        <p14:creationId xmlns:p14="http://schemas.microsoft.com/office/powerpoint/2010/main" val="2090835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e the source image">
            <a:extLst>
              <a:ext uri="{FF2B5EF4-FFF2-40B4-BE49-F238E27FC236}">
                <a16:creationId xmlns:a16="http://schemas.microsoft.com/office/drawing/2014/main" id="{985E04A2-0918-4617-97E6-5C541051B7A4}"/>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t="18273" b="6727"/>
          <a:stretch/>
        </p:blipFill>
        <p:spPr bwMode="auto">
          <a:xfrm>
            <a:off x="21" y="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E691F93-23D3-4C58-8C20-379B711DEF56}"/>
              </a:ext>
            </a:extLst>
          </p:cNvPr>
          <p:cNvSpPr>
            <a:spLocks noGrp="1"/>
          </p:cNvSpPr>
          <p:nvPr>
            <p:ph type="title"/>
          </p:nvPr>
        </p:nvSpPr>
        <p:spPr>
          <a:xfrm>
            <a:off x="923443" y="1002695"/>
            <a:ext cx="10506456" cy="1235812"/>
          </a:xfrm>
        </p:spPr>
        <p:txBody>
          <a:bodyPr anchor="b">
            <a:normAutofit/>
          </a:bodyPr>
          <a:lstStyle/>
          <a:p>
            <a:r>
              <a:rPr lang="en-GB" sz="5000" dirty="0"/>
              <a:t>What is Human Papillomavirus (HPV)? </a:t>
            </a:r>
          </a:p>
        </p:txBody>
      </p:sp>
      <p:sp>
        <p:nvSpPr>
          <p:cNvPr id="73"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301D0C4-7480-4175-A279-96663D3D6DB4}"/>
              </a:ext>
            </a:extLst>
          </p:cNvPr>
          <p:cNvSpPr>
            <a:spLocks noGrp="1"/>
          </p:cNvSpPr>
          <p:nvPr>
            <p:ph idx="1"/>
          </p:nvPr>
        </p:nvSpPr>
        <p:spPr>
          <a:xfrm>
            <a:off x="1193292" y="2469215"/>
            <a:ext cx="10506456" cy="3883630"/>
          </a:xfrm>
        </p:spPr>
        <p:txBody>
          <a:bodyPr>
            <a:normAutofit/>
          </a:bodyPr>
          <a:lstStyle/>
          <a:p>
            <a:r>
              <a:rPr lang="en-GB" sz="2200" dirty="0"/>
              <a:t> HPV is very common and can be caught through any sexual contact with another person who has it. </a:t>
            </a:r>
          </a:p>
          <a:p>
            <a:r>
              <a:rPr lang="en-GB" sz="2200" dirty="0"/>
              <a:t>In most cases the  HPV infection clears with no treatment but in some cases a person will be affected with a high risk HPV and will not be able to clear it which overtime can lead to cancer if not treated.</a:t>
            </a:r>
          </a:p>
          <a:p>
            <a:r>
              <a:rPr lang="en-GB" sz="2200" dirty="0"/>
              <a:t>Although HPV is passed through sexual contact it is best for girls and boys to get protected with the HPV vaccine before they come into contact with HPV (i.e. before they are sexually active).</a:t>
            </a:r>
          </a:p>
          <a:p>
            <a:r>
              <a:rPr lang="en-GB" sz="2200" dirty="0"/>
              <a:t>Research shows that if girls and boys are vaccinated against HPV at a younger age and before being exposed to HPV they will create more antibodies which will mean they are better protected. </a:t>
            </a:r>
          </a:p>
          <a:p>
            <a:endParaRPr lang="en-GB" sz="1900" dirty="0"/>
          </a:p>
          <a:p>
            <a:pPr marL="0" indent="0">
              <a:buNone/>
            </a:pPr>
            <a:endParaRPr lang="en-GB" sz="1900" dirty="0"/>
          </a:p>
        </p:txBody>
      </p:sp>
    </p:spTree>
    <p:extLst>
      <p:ext uri="{BB962C8B-B14F-4D97-AF65-F5344CB8AC3E}">
        <p14:creationId xmlns:p14="http://schemas.microsoft.com/office/powerpoint/2010/main" val="41627868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098" name="Picture 2">
            <a:extLst>
              <a:ext uri="{FF2B5EF4-FFF2-40B4-BE49-F238E27FC236}">
                <a16:creationId xmlns:a16="http://schemas.microsoft.com/office/drawing/2014/main" id="{B53AB342-5E88-44A7-B38E-13A825BCA1B9}"/>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l="7111" r="-1" b="-1"/>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F3C920-EB67-498C-BEBA-F7B5DCA134BE}"/>
              </a:ext>
            </a:extLst>
          </p:cNvPr>
          <p:cNvSpPr>
            <a:spLocks noGrp="1"/>
          </p:cNvSpPr>
          <p:nvPr>
            <p:ph type="title"/>
          </p:nvPr>
        </p:nvSpPr>
        <p:spPr>
          <a:xfrm>
            <a:off x="838199" y="1671570"/>
            <a:ext cx="5155261" cy="4072044"/>
          </a:xfrm>
        </p:spPr>
        <p:txBody>
          <a:bodyPr anchor="t">
            <a:normAutofit/>
          </a:bodyPr>
          <a:lstStyle/>
          <a:p>
            <a:r>
              <a:rPr lang="en-GB">
                <a:solidFill>
                  <a:srgbClr val="FFFFFF"/>
                </a:solidFill>
              </a:rPr>
              <a:t>The HPV vaccine.</a:t>
            </a:r>
          </a:p>
        </p:txBody>
      </p:sp>
      <p:sp>
        <p:nvSpPr>
          <p:cNvPr id="4129" name="Content Placeholder 2">
            <a:extLst>
              <a:ext uri="{FF2B5EF4-FFF2-40B4-BE49-F238E27FC236}">
                <a16:creationId xmlns:a16="http://schemas.microsoft.com/office/drawing/2014/main" id="{0FD0BA8D-1F41-4C25-AD33-E7A0E64BBBBC}"/>
              </a:ext>
            </a:extLst>
          </p:cNvPr>
          <p:cNvSpPr>
            <a:spLocks noGrp="1"/>
          </p:cNvSpPr>
          <p:nvPr>
            <p:ph idx="1"/>
          </p:nvPr>
        </p:nvSpPr>
        <p:spPr>
          <a:xfrm>
            <a:off x="6617501" y="2222695"/>
            <a:ext cx="5170861" cy="4476056"/>
          </a:xfrm>
        </p:spPr>
        <p:txBody>
          <a:bodyPr>
            <a:normAutofit/>
          </a:bodyPr>
          <a:lstStyle/>
          <a:p>
            <a:r>
              <a:rPr lang="en-GB" dirty="0">
                <a:solidFill>
                  <a:srgbClr val="FFFFFF"/>
                </a:solidFill>
              </a:rPr>
              <a:t>The HPV vaccine is offered to all children in year 8.</a:t>
            </a:r>
          </a:p>
          <a:p>
            <a:r>
              <a:rPr lang="en-GB" dirty="0">
                <a:solidFill>
                  <a:srgbClr val="FFFFFF"/>
                </a:solidFill>
              </a:rPr>
              <a:t>It is to protect against cancers caused by HPV including, cervical cancer, some cancers of the mouth and throat and some cancers of anal and genital areas.</a:t>
            </a:r>
          </a:p>
          <a:p>
            <a:r>
              <a:rPr lang="en-GB" dirty="0">
                <a:solidFill>
                  <a:srgbClr val="FFFFFF"/>
                </a:solidFill>
              </a:rPr>
              <a:t>It is a course of 1 injections for protection.</a:t>
            </a:r>
          </a:p>
          <a:p>
            <a:pPr marL="0" indent="0">
              <a:buNone/>
            </a:pPr>
            <a:endParaRPr lang="en-GB" sz="2000" dirty="0">
              <a:solidFill>
                <a:srgbClr val="FFFFFF"/>
              </a:solidFill>
            </a:endParaRPr>
          </a:p>
        </p:txBody>
      </p:sp>
    </p:spTree>
    <p:extLst>
      <p:ext uri="{BB962C8B-B14F-4D97-AF65-F5344CB8AC3E}">
        <p14:creationId xmlns:p14="http://schemas.microsoft.com/office/powerpoint/2010/main" val="344261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0C8E24D1-D5E4-4C0A-9149-E8B64983BF0C}"/>
              </a:ext>
            </a:extLst>
          </p:cNvPr>
          <p:cNvSpPr>
            <a:spLocks noGrp="1"/>
          </p:cNvSpPr>
          <p:nvPr>
            <p:ph type="title"/>
          </p:nvPr>
        </p:nvSpPr>
        <p:spPr>
          <a:xfrm>
            <a:off x="1014141" y="1450655"/>
            <a:ext cx="3932030" cy="3956690"/>
          </a:xfrm>
        </p:spPr>
        <p:txBody>
          <a:bodyPr anchor="ctr">
            <a:normAutofit/>
          </a:bodyPr>
          <a:lstStyle/>
          <a:p>
            <a:r>
              <a:rPr lang="en-GB" sz="6800">
                <a:solidFill>
                  <a:schemeClr val="bg1"/>
                </a:solidFill>
              </a:rPr>
              <a:t>How effective is the HPV vaccine?</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A4B064-2EA2-4B16-9B79-89B8EF9EEE3D}"/>
              </a:ext>
            </a:extLst>
          </p:cNvPr>
          <p:cNvSpPr>
            <a:spLocks noGrp="1"/>
          </p:cNvSpPr>
          <p:nvPr>
            <p:ph idx="1"/>
          </p:nvPr>
        </p:nvSpPr>
        <p:spPr>
          <a:xfrm>
            <a:off x="6096000" y="1108061"/>
            <a:ext cx="5008901" cy="4571972"/>
          </a:xfrm>
        </p:spPr>
        <p:txBody>
          <a:bodyPr anchor="ctr">
            <a:normAutofit fontScale="92500" lnSpcReduction="10000"/>
          </a:bodyPr>
          <a:lstStyle/>
          <a:p>
            <a:r>
              <a:rPr lang="en-GB" sz="3200" dirty="0">
                <a:solidFill>
                  <a:schemeClr val="bg1"/>
                </a:solidFill>
              </a:rPr>
              <a:t>The HPV vaccine was first introduced in 2008 for girls and 2019 for boys.</a:t>
            </a:r>
          </a:p>
          <a:p>
            <a:r>
              <a:rPr lang="en-GB" sz="3200" dirty="0">
                <a:solidFill>
                  <a:schemeClr val="bg1"/>
                </a:solidFill>
              </a:rPr>
              <a:t>It has proven to be very safe and effective.</a:t>
            </a:r>
          </a:p>
          <a:p>
            <a:r>
              <a:rPr lang="en-GB" sz="3200" dirty="0">
                <a:solidFill>
                  <a:schemeClr val="bg1"/>
                </a:solidFill>
              </a:rPr>
              <a:t>A 2021 UK study found a reduction of cervical cancer by almost 90% in women in their 20’s in England, who were offered the vaccine 12-13 years of age. </a:t>
            </a:r>
          </a:p>
        </p:txBody>
      </p:sp>
    </p:spTree>
    <p:extLst>
      <p:ext uri="{BB962C8B-B14F-4D97-AF65-F5344CB8AC3E}">
        <p14:creationId xmlns:p14="http://schemas.microsoft.com/office/powerpoint/2010/main" val="161443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See the source image">
            <a:extLst>
              <a:ext uri="{FF2B5EF4-FFF2-40B4-BE49-F238E27FC236}">
                <a16:creationId xmlns:a16="http://schemas.microsoft.com/office/drawing/2014/main" id="{D52775F0-82D4-459C-87F1-0517E32AA006}"/>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4205" r="13546" b="-1"/>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F322551-D17C-4E25-9DF7-7945BCE69BD6}"/>
              </a:ext>
            </a:extLst>
          </p:cNvPr>
          <p:cNvSpPr>
            <a:spLocks noGrp="1"/>
          </p:cNvSpPr>
          <p:nvPr>
            <p:ph type="title"/>
          </p:nvPr>
        </p:nvSpPr>
        <p:spPr>
          <a:xfrm>
            <a:off x="838201" y="365125"/>
            <a:ext cx="5251316" cy="1627636"/>
          </a:xfrm>
        </p:spPr>
        <p:txBody>
          <a:bodyPr>
            <a:normAutofit/>
          </a:bodyPr>
          <a:lstStyle/>
          <a:p>
            <a:r>
              <a:rPr lang="en-GB">
                <a:solidFill>
                  <a:srgbClr val="FFFFFF"/>
                </a:solidFill>
              </a:rPr>
              <a:t>Year 9 – Teenage Boosters.</a:t>
            </a:r>
          </a:p>
        </p:txBody>
      </p:sp>
      <p:sp>
        <p:nvSpPr>
          <p:cNvPr id="3" name="Content Placeholder 2">
            <a:extLst>
              <a:ext uri="{FF2B5EF4-FFF2-40B4-BE49-F238E27FC236}">
                <a16:creationId xmlns:a16="http://schemas.microsoft.com/office/drawing/2014/main" id="{7F716EA1-F60D-40DA-96B8-C2607AA0E659}"/>
              </a:ext>
            </a:extLst>
          </p:cNvPr>
          <p:cNvSpPr>
            <a:spLocks noGrp="1"/>
          </p:cNvSpPr>
          <p:nvPr>
            <p:ph idx="1"/>
          </p:nvPr>
        </p:nvSpPr>
        <p:spPr>
          <a:xfrm>
            <a:off x="838200" y="2219785"/>
            <a:ext cx="5257800" cy="4499514"/>
          </a:xfrm>
        </p:spPr>
        <p:txBody>
          <a:bodyPr>
            <a:normAutofit/>
          </a:bodyPr>
          <a:lstStyle/>
          <a:p>
            <a:r>
              <a:rPr lang="en-GB" sz="2600" dirty="0">
                <a:solidFill>
                  <a:srgbClr val="FFFFFF"/>
                </a:solidFill>
              </a:rPr>
              <a:t>In Year 9 your child will be offered 2 vaccinations.</a:t>
            </a:r>
          </a:p>
          <a:p>
            <a:r>
              <a:rPr lang="en-GB" sz="2600" dirty="0">
                <a:solidFill>
                  <a:srgbClr val="FFFFFF"/>
                </a:solidFill>
              </a:rPr>
              <a:t>These are diphtheria, tetanus &amp; polio and meningococcal ACWY. </a:t>
            </a:r>
          </a:p>
          <a:p>
            <a:r>
              <a:rPr lang="en-GB" sz="2600" dirty="0">
                <a:solidFill>
                  <a:srgbClr val="FFFFFF"/>
                </a:solidFill>
              </a:rPr>
              <a:t>Both these vaccines are to complete the course of vaccines that your child has already had as a baby.</a:t>
            </a:r>
          </a:p>
          <a:p>
            <a:r>
              <a:rPr lang="en-GB" sz="2600" dirty="0">
                <a:solidFill>
                  <a:srgbClr val="FFFFFF"/>
                </a:solidFill>
              </a:rPr>
              <a:t>It is vital for your child to complete the course to give them utmost protection against the diseases. </a:t>
            </a:r>
          </a:p>
        </p:txBody>
      </p:sp>
      <p:pic>
        <p:nvPicPr>
          <p:cNvPr id="5122" name="Picture 2">
            <a:extLst>
              <a:ext uri="{FF2B5EF4-FFF2-40B4-BE49-F238E27FC236}">
                <a16:creationId xmlns:a16="http://schemas.microsoft.com/office/drawing/2014/main" id="{C8B0A209-D38B-4F12-8344-D0EA1D7DFB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786" r="24785" b="-1"/>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16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7" name="Rectangle 85">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See the source image">
            <a:extLst>
              <a:ext uri="{FF2B5EF4-FFF2-40B4-BE49-F238E27FC236}">
                <a16:creationId xmlns:a16="http://schemas.microsoft.com/office/drawing/2014/main" id="{61B3E9C0-C8B4-4EF2-B406-4CA27CA45E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6" r="33898" b="-1"/>
          <a:stretch/>
        </p:blipFill>
        <p:spPr bwMode="auto">
          <a:xfrm>
            <a:off x="3522466" y="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87">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8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2" name="Rectangle 9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B5406BD-F1AA-4E66-B7B4-3F3CE497EA4A}"/>
              </a:ext>
            </a:extLst>
          </p:cNvPr>
          <p:cNvSpPr>
            <a:spLocks noGrp="1"/>
          </p:cNvSpPr>
          <p:nvPr>
            <p:ph idx="1"/>
          </p:nvPr>
        </p:nvSpPr>
        <p:spPr>
          <a:xfrm>
            <a:off x="424815" y="1530876"/>
            <a:ext cx="3450893" cy="4774606"/>
          </a:xfrm>
        </p:spPr>
        <p:txBody>
          <a:bodyPr anchor="t">
            <a:normAutofit fontScale="77500" lnSpcReduction="20000"/>
          </a:bodyPr>
          <a:lstStyle/>
          <a:p>
            <a:r>
              <a:rPr lang="en-GB" sz="2500" dirty="0"/>
              <a:t>Diphtheria, tetanus &amp; polio (DTP) is a vaccine that gives protection against the 3 diseases. </a:t>
            </a:r>
          </a:p>
          <a:p>
            <a:r>
              <a:rPr lang="en-US" sz="2500" i="0" dirty="0">
                <a:effectLst/>
                <a:latin typeface="Frutiger W01"/>
              </a:rPr>
              <a:t>Diphtheria is a highly contagious infection that affects the nose and throat, and sometimes the skin.</a:t>
            </a:r>
            <a:endParaRPr lang="en-GB" sz="2500" dirty="0"/>
          </a:p>
          <a:p>
            <a:r>
              <a:rPr lang="en-US" sz="2500" i="0" dirty="0">
                <a:effectLst/>
                <a:latin typeface="Frutiger W01"/>
              </a:rPr>
              <a:t>Tetanus is a serious but rare condition caused by bacteria getting into a wound.</a:t>
            </a:r>
          </a:p>
          <a:p>
            <a:r>
              <a:rPr lang="en-US" sz="2500" dirty="0">
                <a:latin typeface="Frutiger W01"/>
              </a:rPr>
              <a:t>T</a:t>
            </a:r>
            <a:r>
              <a:rPr lang="en-US" sz="2500" b="0" i="0" dirty="0">
                <a:effectLst/>
                <a:latin typeface="Frutiger W01"/>
              </a:rPr>
              <a:t>he polio virus causes temporary or permanent </a:t>
            </a:r>
            <a:r>
              <a:rPr lang="en-US" sz="2500" dirty="0">
                <a:latin typeface="Frutiger W01"/>
              </a:rPr>
              <a:t>paralysis</a:t>
            </a:r>
            <a:r>
              <a:rPr lang="en-US" sz="2500" b="0" i="0" dirty="0">
                <a:effectLst/>
                <a:latin typeface="Frutiger W01"/>
              </a:rPr>
              <a:t>, which can be life threatening. Cases of polio in the UK fell dramatically when routine vaccination was introduced in the mid-1950s.</a:t>
            </a:r>
          </a:p>
          <a:p>
            <a:pPr marL="0" indent="0">
              <a:buNone/>
            </a:pPr>
            <a:br>
              <a:rPr lang="en-US" sz="1200" dirty="0"/>
            </a:br>
            <a:endParaRPr lang="en-GB" sz="1200" dirty="0"/>
          </a:p>
        </p:txBody>
      </p:sp>
    </p:spTree>
    <p:extLst>
      <p:ext uri="{BB962C8B-B14F-4D97-AF65-F5344CB8AC3E}">
        <p14:creationId xmlns:p14="http://schemas.microsoft.com/office/powerpoint/2010/main" val="37664458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92" name="Rectangle 70">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76"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C20472BC-6D4B-4DA1-92A1-13C84969B706}"/>
              </a:ext>
            </a:extLst>
          </p:cNvPr>
          <p:cNvSpPr>
            <a:spLocks noGrp="1"/>
          </p:cNvSpPr>
          <p:nvPr>
            <p:ph idx="1"/>
          </p:nvPr>
        </p:nvSpPr>
        <p:spPr>
          <a:xfrm>
            <a:off x="767290" y="1848563"/>
            <a:ext cx="3582072" cy="4327810"/>
          </a:xfrm>
        </p:spPr>
        <p:txBody>
          <a:bodyPr anchor="t">
            <a:normAutofit/>
          </a:bodyPr>
          <a:lstStyle/>
          <a:p>
            <a:r>
              <a:rPr lang="en-US" sz="2000" b="0" i="0" dirty="0">
                <a:solidFill>
                  <a:schemeClr val="bg1"/>
                </a:solidFill>
                <a:effectLst/>
                <a:latin typeface="Frutiger W01"/>
              </a:rPr>
              <a:t>Meningitis is a swelling inflammation of the thin membranes that cover the brain and spinal cord. It can be life threatening if contracted. </a:t>
            </a:r>
          </a:p>
          <a:p>
            <a:r>
              <a:rPr lang="en-US" sz="2000" b="0" i="0" dirty="0">
                <a:solidFill>
                  <a:schemeClr val="bg1"/>
                </a:solidFill>
                <a:effectLst/>
                <a:latin typeface="Frutiger W01"/>
              </a:rPr>
              <a:t>The </a:t>
            </a:r>
            <a:r>
              <a:rPr lang="en-US" sz="2000" b="0" i="0" dirty="0" err="1">
                <a:solidFill>
                  <a:schemeClr val="bg1"/>
                </a:solidFill>
                <a:effectLst/>
                <a:latin typeface="Frutiger W01"/>
              </a:rPr>
              <a:t>MenACWY</a:t>
            </a:r>
            <a:r>
              <a:rPr lang="en-US" sz="2000" b="0" i="0" dirty="0">
                <a:solidFill>
                  <a:schemeClr val="bg1"/>
                </a:solidFill>
                <a:effectLst/>
                <a:latin typeface="Frutiger W01"/>
              </a:rPr>
              <a:t> vaccine is given by a single injection into the upper arm and protects against 4 strains of the meningococcal bacteria – A, C, W and Y – which cause </a:t>
            </a:r>
            <a:r>
              <a:rPr lang="en-US" sz="2000" dirty="0">
                <a:solidFill>
                  <a:schemeClr val="bg1"/>
                </a:solidFill>
                <a:latin typeface="Frutiger W01"/>
              </a:rPr>
              <a:t>meningitis </a:t>
            </a:r>
            <a:r>
              <a:rPr lang="en-US" sz="2000" b="0" i="0" dirty="0">
                <a:solidFill>
                  <a:schemeClr val="bg1"/>
                </a:solidFill>
                <a:effectLst/>
                <a:latin typeface="Frutiger W01"/>
              </a:rPr>
              <a:t>and blood poisoning (septicemia).</a:t>
            </a:r>
          </a:p>
          <a:p>
            <a:endParaRPr lang="en-GB" sz="1700" dirty="0">
              <a:solidFill>
                <a:schemeClr val="bg1"/>
              </a:solidFill>
            </a:endParaRPr>
          </a:p>
        </p:txBody>
      </p:sp>
      <p:pic>
        <p:nvPicPr>
          <p:cNvPr id="7170" name="Picture 2" descr="See the source image">
            <a:extLst>
              <a:ext uri="{FF2B5EF4-FFF2-40B4-BE49-F238E27FC236}">
                <a16:creationId xmlns:a16="http://schemas.microsoft.com/office/drawing/2014/main" id="{91358E56-3ACC-452D-8999-B609185116C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16652" y="1346400"/>
            <a:ext cx="6642532" cy="3586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704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e the source image">
            <a:extLst>
              <a:ext uri="{FF2B5EF4-FFF2-40B4-BE49-F238E27FC236}">
                <a16:creationId xmlns:a16="http://schemas.microsoft.com/office/drawing/2014/main" id="{96255A5A-5693-45A6-8C9A-9D979A5425EC}"/>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4587" b="10826"/>
          <a:stretch/>
        </p:blipFill>
        <p:spPr bwMode="auto">
          <a:xfrm>
            <a:off x="20" y="1"/>
            <a:ext cx="12191980" cy="7920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4FCBA98-BC73-49CD-A678-93E393BE8389}"/>
              </a:ext>
            </a:extLst>
          </p:cNvPr>
          <p:cNvSpPr>
            <a:spLocks noGrp="1"/>
          </p:cNvSpPr>
          <p:nvPr>
            <p:ph type="title"/>
          </p:nvPr>
        </p:nvSpPr>
        <p:spPr>
          <a:xfrm>
            <a:off x="838201" y="1065862"/>
            <a:ext cx="3313164" cy="4726276"/>
          </a:xfrm>
        </p:spPr>
        <p:txBody>
          <a:bodyPr>
            <a:normAutofit/>
          </a:bodyPr>
          <a:lstStyle/>
          <a:p>
            <a:pPr algn="r"/>
            <a:r>
              <a:rPr lang="en-GB" sz="4000" dirty="0">
                <a:solidFill>
                  <a:srgbClr val="FFFFFF"/>
                </a:solidFill>
              </a:rPr>
              <a:t>Measles, Mumps &amp; Rubella (MMR) </a:t>
            </a:r>
          </a:p>
        </p:txBody>
      </p:sp>
      <p:cxnSp>
        <p:nvCxnSpPr>
          <p:cNvPr id="73"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51C03D-40A9-4070-9F4A-412B7587DC2A}"/>
              </a:ext>
            </a:extLst>
          </p:cNvPr>
          <p:cNvSpPr>
            <a:spLocks noGrp="1"/>
          </p:cNvSpPr>
          <p:nvPr>
            <p:ph idx="1"/>
          </p:nvPr>
        </p:nvSpPr>
        <p:spPr>
          <a:xfrm>
            <a:off x="5155379" y="1065862"/>
            <a:ext cx="5744685" cy="5273293"/>
          </a:xfrm>
        </p:spPr>
        <p:txBody>
          <a:bodyPr anchor="ctr">
            <a:normAutofit fontScale="77500" lnSpcReduction="20000"/>
          </a:bodyPr>
          <a:lstStyle/>
          <a:p>
            <a:r>
              <a:rPr lang="en-US" sz="3100" dirty="0">
                <a:solidFill>
                  <a:srgbClr val="FFFFFF"/>
                </a:solidFill>
              </a:rPr>
              <a:t>Measles is a very infectious viral illness that is spread by coughs and sneezes. Complications can include chest and ear infections, fits, diarrhoea, encephalitis (infection of the brain) and brain damage.</a:t>
            </a:r>
          </a:p>
          <a:p>
            <a:r>
              <a:rPr lang="en-US" sz="3100" dirty="0">
                <a:solidFill>
                  <a:srgbClr val="FFFFFF"/>
                </a:solidFill>
              </a:rPr>
              <a:t>Mumps is spread in a similar way to measles. Mumps can be very painful and can include inflammation of the ovaries or testicles, and in rarer cases, the pancreas. Mumps can also cause viral meningitis and encephalitis (infection of the brain).</a:t>
            </a:r>
            <a:endParaRPr lang="en-GB" sz="3100" dirty="0">
              <a:solidFill>
                <a:srgbClr val="FFFFFF"/>
              </a:solidFill>
            </a:endParaRPr>
          </a:p>
          <a:p>
            <a:r>
              <a:rPr lang="en-US" sz="3100" dirty="0">
                <a:solidFill>
                  <a:srgbClr val="FFFFFF"/>
                </a:solidFill>
              </a:rPr>
              <a:t>Rubella is a viral illness, that is now rare in the UK thanks to the success of the MMR vaccine. For most people, it is usually a mild condition that gets better in 7 to 10 days without treatment. However, if pregnant women develop rubella it can be very serious for their unborn baby.</a:t>
            </a:r>
          </a:p>
          <a:p>
            <a:endParaRPr lang="en-GB" sz="1900" dirty="0">
              <a:solidFill>
                <a:srgbClr val="FFFFFF"/>
              </a:solidFill>
            </a:endParaRPr>
          </a:p>
        </p:txBody>
      </p:sp>
    </p:spTree>
    <p:extLst>
      <p:ext uri="{BB962C8B-B14F-4D97-AF65-F5344CB8AC3E}">
        <p14:creationId xmlns:p14="http://schemas.microsoft.com/office/powerpoint/2010/main" val="29311998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6F32F418-CC13-482B-B33C-C3180E26C8E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1316"/>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CC9952-F96A-4476-85A1-21E42BEACA3D}"/>
              </a:ext>
            </a:extLst>
          </p:cNvPr>
          <p:cNvSpPr>
            <a:spLocks noGrp="1"/>
          </p:cNvSpPr>
          <p:nvPr>
            <p:ph type="title"/>
          </p:nvPr>
        </p:nvSpPr>
        <p:spPr>
          <a:xfrm>
            <a:off x="838201" y="1065862"/>
            <a:ext cx="3313164" cy="4726276"/>
          </a:xfrm>
        </p:spPr>
        <p:txBody>
          <a:bodyPr>
            <a:normAutofit/>
          </a:bodyPr>
          <a:lstStyle/>
          <a:p>
            <a:pPr algn="r"/>
            <a:r>
              <a:rPr lang="en-GB" sz="4000" dirty="0">
                <a:solidFill>
                  <a:srgbClr val="FFFFFF"/>
                </a:solidFill>
              </a:rPr>
              <a:t>MMR Vaccine</a:t>
            </a:r>
          </a:p>
        </p:txBody>
      </p:sp>
      <p:cxnSp>
        <p:nvCxnSpPr>
          <p:cNvPr id="73"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B2ACCA-790B-4AEA-94A3-5816A9844DB3}"/>
              </a:ext>
            </a:extLst>
          </p:cNvPr>
          <p:cNvSpPr>
            <a:spLocks noGrp="1"/>
          </p:cNvSpPr>
          <p:nvPr>
            <p:ph idx="1"/>
          </p:nvPr>
        </p:nvSpPr>
        <p:spPr>
          <a:xfrm>
            <a:off x="5155379" y="277402"/>
            <a:ext cx="5744685" cy="5514736"/>
          </a:xfrm>
        </p:spPr>
        <p:txBody>
          <a:bodyPr anchor="ctr">
            <a:normAutofit fontScale="92500" lnSpcReduction="20000"/>
          </a:bodyPr>
          <a:lstStyle/>
          <a:p>
            <a:pPr algn="l"/>
            <a:endParaRPr lang="en-US" sz="2600" b="0" i="0" dirty="0">
              <a:effectLst/>
            </a:endParaRPr>
          </a:p>
          <a:p>
            <a:pPr algn="l"/>
            <a:endParaRPr lang="en-US" sz="2600" dirty="0"/>
          </a:p>
          <a:p>
            <a:pPr algn="l"/>
            <a:r>
              <a:rPr lang="en-US" sz="2600" b="0" i="0" dirty="0">
                <a:effectLst/>
              </a:rPr>
              <a:t>The MMR vaccine is a safe and effective combined vaccine. It protects against 3 serious illnesses.</a:t>
            </a:r>
          </a:p>
          <a:p>
            <a:pPr algn="l"/>
            <a:r>
              <a:rPr lang="en-US" sz="2600" b="0" i="0" dirty="0">
                <a:effectLst/>
              </a:rPr>
              <a:t>These highly infectious conditions can easily spread between unvaccinated people.</a:t>
            </a:r>
          </a:p>
          <a:p>
            <a:r>
              <a:rPr lang="en-GB" sz="2600" dirty="0">
                <a:solidFill>
                  <a:srgbClr val="FFFFFF"/>
                </a:solidFill>
              </a:rPr>
              <a:t>The MMR vaccine is routinely given during childhood at the age of 12 months and 3 years and 4 months.</a:t>
            </a:r>
            <a:endParaRPr lang="en-US" sz="2600" b="0" i="0" dirty="0">
              <a:effectLst/>
            </a:endParaRPr>
          </a:p>
          <a:p>
            <a:pPr algn="l"/>
            <a:r>
              <a:rPr lang="en-US" sz="2600" b="0" i="0" dirty="0">
                <a:effectLst/>
              </a:rPr>
              <a:t>2 doses of the MMR vaccine provide the best protection against measles, mumps and rubella.</a:t>
            </a:r>
          </a:p>
          <a:p>
            <a:r>
              <a:rPr lang="en-GB" sz="2600" dirty="0">
                <a:solidFill>
                  <a:srgbClr val="FFFFFF"/>
                </a:solidFill>
              </a:rPr>
              <a:t>If for any reason your child has not had both doses, we can give these in school.</a:t>
            </a:r>
          </a:p>
          <a:p>
            <a:pPr algn="l"/>
            <a:endParaRPr lang="en-US" sz="2000" b="0" i="0" dirty="0">
              <a:effectLst/>
            </a:endParaRPr>
          </a:p>
          <a:p>
            <a:endParaRPr lang="en-GB" sz="2000" dirty="0">
              <a:solidFill>
                <a:srgbClr val="FFFFFF"/>
              </a:solidFill>
            </a:endParaRPr>
          </a:p>
          <a:p>
            <a:endParaRPr lang="en-GB" sz="2000" dirty="0">
              <a:solidFill>
                <a:srgbClr val="FFFFFF"/>
              </a:solidFill>
            </a:endParaRPr>
          </a:p>
        </p:txBody>
      </p:sp>
    </p:spTree>
    <p:extLst>
      <p:ext uri="{BB962C8B-B14F-4D97-AF65-F5344CB8AC3E}">
        <p14:creationId xmlns:p14="http://schemas.microsoft.com/office/powerpoint/2010/main" val="3218988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TotalTime>
  <Words>849</Words>
  <Application>Microsoft Office PowerPoint</Application>
  <PresentationFormat>Widescreen</PresentationFormat>
  <Paragraphs>52</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Frutiger W01</vt:lpstr>
      <vt:lpstr>Office Theme</vt:lpstr>
      <vt:lpstr>Vaccinations in school.</vt:lpstr>
      <vt:lpstr>What is Human Papillomavirus (HPV)? </vt:lpstr>
      <vt:lpstr>The HPV vaccine.</vt:lpstr>
      <vt:lpstr>How effective is the HPV vaccine?</vt:lpstr>
      <vt:lpstr>Year 9 – Teenage Boosters.</vt:lpstr>
      <vt:lpstr>PowerPoint Presentation</vt:lpstr>
      <vt:lpstr>PowerPoint Presentation</vt:lpstr>
      <vt:lpstr>Measles, Mumps &amp; Rubella (MMR) </vt:lpstr>
      <vt:lpstr>MMR Vaccine</vt:lpstr>
      <vt:lpstr>Giving Consent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Vaccinations in school.</dc:title>
  <dc:creator>Amna Khan</dc:creator>
  <cp:lastModifiedBy>Sue Okell</cp:lastModifiedBy>
  <cp:revision>14</cp:revision>
  <dcterms:created xsi:type="dcterms:W3CDTF">2022-02-10T09:48:55Z</dcterms:created>
  <dcterms:modified xsi:type="dcterms:W3CDTF">2024-02-13T08:55:14Z</dcterms:modified>
</cp:coreProperties>
</file>